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8" r:id="rId3"/>
    <p:sldId id="259" r:id="rId4"/>
    <p:sldId id="257" r:id="rId5"/>
    <p:sldId id="266" r:id="rId6"/>
    <p:sldId id="26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96FA2-5E7D-4FDD-8401-283F4F856E0F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BC269-3757-4DF6-A293-125CBD87C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632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B905D-EA49-451F-B7C3-B55DA5A64A0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49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B905D-EA49-451F-B7C3-B55DA5A64A0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10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B905D-EA49-451F-B7C3-B55DA5A64A0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792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B905D-EA49-451F-B7C3-B55DA5A64A0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793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D769E-3F8E-4A11-94DA-DC935F6992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288CFC-482A-480A-8952-1C6187652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619D1-CDDE-4B5C-A68A-31B82503A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783E-2A0E-4719-AE64-90870E85F438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2C2CE-4B1C-46D2-A7AF-9FAE46B87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2716E-0E9A-42F3-AD04-E642C8254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6FB7-8007-49C5-A161-29AA741FA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118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9AD8C-0325-4868-B23D-6111EE106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B3BD81-DD19-499A-B621-1BCD2F325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0A06F-7DA4-4598-8947-338DEF9EB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783E-2A0E-4719-AE64-90870E85F438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0CA2F-BEEF-4621-B6CF-790B1AE77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5F0ED-5C58-4316-9308-CE07D402D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6FB7-8007-49C5-A161-29AA741FA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22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012D33-2D3E-4D32-8576-3B1BBE633F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9929E7-E5EC-48BD-8597-7945E1C8D1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219ED-1323-4913-8685-015D3FDBF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783E-2A0E-4719-AE64-90870E85F438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CC2A5-E2ED-43CF-87F2-20DB9F4B0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BF24C-DAAD-4BFC-AF2C-9C1B77F30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6FB7-8007-49C5-A161-29AA741FA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455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76226-98CC-4C25-8DEE-11FA3D672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8F8B7-C36B-409D-AF9A-5F4AAEC90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58C4F-BE38-4252-9A50-34192F88B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783E-2A0E-4719-AE64-90870E85F438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D8068-8CF1-4488-9B07-D9D76EC4E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93C22-0853-4073-8905-538168342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6FB7-8007-49C5-A161-29AA741FA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863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C2C5A-1511-4D3D-9ACE-A9BF8B281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D3687-9DFD-42FF-9BCD-F625D9797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C1989-8007-4010-B0F0-31FF32F26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783E-2A0E-4719-AE64-90870E85F438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E6571-2B21-445E-B632-1BB3851F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CC6B8-941C-463A-BB00-3D8FD2052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6FB7-8007-49C5-A161-29AA741FA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14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8861A-DEA1-4FAA-AE78-488704DFA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FB6F9-9961-45F0-8C5C-8B2CC04FBE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A11986-6C55-4C10-B07F-11648DD8C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3B8DDF-F051-4AD8-A5C9-739AD9F26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783E-2A0E-4719-AE64-90870E85F438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9CC3A-D995-409C-BF87-69637E24E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FE674-89DD-48B6-95F1-384400E91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6FB7-8007-49C5-A161-29AA741FA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560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7DE3C-8CB9-4888-85DA-20C2F11C6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65FF1-94D2-4112-B4B7-9D085B72D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918E48-3187-40C0-888E-78752FAAC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7A6038-9EA5-42E0-AEEC-68741F0F0E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B1CE31-4D01-4CB5-8546-D07DB62800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B951FC-E51F-48DE-BFDF-F422AC85F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783E-2A0E-4719-AE64-90870E85F438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13F041-57A7-40D3-BB05-48BEB3B8E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3BE877-D7C0-44E3-9820-BC6C7D8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6FB7-8007-49C5-A161-29AA741FA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688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E33A6-8F03-4436-9A48-822E20459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77D264-F982-4E06-AAC7-5B7BF813D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783E-2A0E-4719-AE64-90870E85F438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8CFA38-4AD0-4F30-9096-424C538E6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CD1EF5-25F1-4070-A864-7E5C2F66C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6FB7-8007-49C5-A161-29AA741FA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9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29483-F5FA-4EB8-83AC-788061A3A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783E-2A0E-4719-AE64-90870E85F438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781B2A-08F5-4D97-ADED-79ADFF527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0E7D67-8C6A-4856-BF1C-24B802721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6FB7-8007-49C5-A161-29AA741FA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28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13555-C2C7-49BA-A4C6-55E38769E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C6EE2-D6C3-456D-A5B2-9B708AAF1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5A96C-D9AA-4CC2-81A1-FE659D53A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746603-2A69-43A8-A9B7-5BCCD1C22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783E-2A0E-4719-AE64-90870E85F438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338093-F239-4C9E-A75C-C05637994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CC8025-3029-4E4B-A6B4-FC77BF2DD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6FB7-8007-49C5-A161-29AA741FA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29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FF27-9074-4FF0-A6D6-E979EDDEF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123165-0DEA-4252-A385-FD8DC2DF2A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F64291-0A8B-41C7-8572-A712A313B1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94B027-2768-4AC2-9C86-83CDA2A82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783E-2A0E-4719-AE64-90870E85F438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4237F-C27A-44BD-9447-2AA73E684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094975-628A-4750-936D-FD2EDA4D5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E6FB7-8007-49C5-A161-29AA741FA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769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34271B-9A60-418A-818E-1FD4AA7CA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00897C-8C37-4C1F-8E26-64E46E201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45971-AC7C-4167-A34C-A677AD6472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1783E-2A0E-4719-AE64-90870E85F438}" type="datetimeFigureOut">
              <a:rPr lang="en-GB" smtClean="0"/>
              <a:t>08/11/2018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56CBB-B6B0-435C-B800-8C93A5EDC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DB6C6-351A-4412-83F1-9FF4668FFA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E6FB7-8007-49C5-A161-29AA741FA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87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http://www.gamblingwithlives.org/" TargetMode="External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11" Type="http://schemas.openxmlformats.org/officeDocument/2006/relationships/image" Target="../media/image7.jpeg"/><Relationship Id="rId5" Type="http://schemas.openxmlformats.org/officeDocument/2006/relationships/image" Target="../media/image1.jpg"/><Relationship Id="rId10" Type="http://schemas.openxmlformats.org/officeDocument/2006/relationships/image" Target="../media/image6.jpg"/><Relationship Id="rId4" Type="http://schemas.openxmlformats.org/officeDocument/2006/relationships/hyperlink" Target="mailto:info@gamblingwithlives.org" TargetMode="External"/><Relationship Id="rId9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5FE9D-4214-4225-8DB4-5B2D78B529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62303"/>
            <a:ext cx="9144000" cy="2476515"/>
          </a:xfrm>
        </p:spPr>
        <p:txBody>
          <a:bodyPr>
            <a:noAutofit/>
          </a:bodyPr>
          <a:lstStyle/>
          <a:p>
            <a:r>
              <a:rPr lang="en-GB" sz="3200" b="1" dirty="0"/>
              <a:t>Gambling with Lives</a:t>
            </a:r>
            <a:br>
              <a:rPr lang="en-GB" sz="3200" b="1" dirty="0"/>
            </a:br>
            <a:r>
              <a:rPr lang="en-GB" sz="3200" b="1" dirty="0"/>
              <a:t>Broadening the Basis of </a:t>
            </a:r>
            <a:r>
              <a:rPr lang="en-GB" sz="3200" b="1" dirty="0" err="1"/>
              <a:t>AFINet</a:t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D055BE-8C25-4EF5-A3D2-38FFC9D06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02217"/>
            <a:ext cx="9144000" cy="1155583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Liz </a:t>
            </a:r>
            <a:r>
              <a:rPr lang="en-GB" dirty="0" err="1"/>
              <a:t>Katis</a:t>
            </a:r>
            <a:r>
              <a:rPr lang="en-GB" dirty="0"/>
              <a:t> &amp; Jim Orford, on behalf of Gambling with Lives</a:t>
            </a:r>
            <a:br>
              <a:rPr lang="en-GB" dirty="0"/>
            </a:br>
            <a:r>
              <a:rPr lang="en-GB" b="1" dirty="0"/>
              <a:t> </a:t>
            </a:r>
            <a:br>
              <a:rPr lang="en-GB" dirty="0"/>
            </a:br>
            <a:r>
              <a:rPr lang="en-GB" dirty="0"/>
              <a:t>To be presented at: Addiction &amp; the Family International Network (</a:t>
            </a:r>
            <a:r>
              <a:rPr lang="en-GB" dirty="0" err="1"/>
              <a:t>AFINet</a:t>
            </a:r>
            <a:r>
              <a:rPr lang="en-GB" dirty="0"/>
              <a:t>): </a:t>
            </a:r>
            <a:br>
              <a:rPr lang="en-GB" dirty="0"/>
            </a:br>
            <a:r>
              <a:rPr lang="en-GB" dirty="0"/>
              <a:t>1st International Conference, Newcastle upon Tyne, UK, Session 7, 11.10 -12.00, Sunday 11th November 2018</a:t>
            </a:r>
          </a:p>
        </p:txBody>
      </p:sp>
    </p:spTree>
    <p:extLst>
      <p:ext uri="{BB962C8B-B14F-4D97-AF65-F5344CB8AC3E}">
        <p14:creationId xmlns:p14="http://schemas.microsoft.com/office/powerpoint/2010/main" val="1390230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99B43-32FC-42F0-A742-CC02443F8A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3085" y="398448"/>
            <a:ext cx="6528391" cy="1082158"/>
          </a:xfrm>
        </p:spPr>
        <p:txBody>
          <a:bodyPr>
            <a:noAutofit/>
          </a:bodyPr>
          <a:lstStyle/>
          <a:p>
            <a:pPr algn="l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Set up by families bereaved by gambling related suicides to: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ABA6E8-52AA-4E4E-9AFA-B0AD409243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03085" y="1607169"/>
            <a:ext cx="6671669" cy="1655762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Raise awareness of the suicide risk of gambling;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Campaign for tougher regulation of the industry;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Campaign for hugely expanded treatment for addicts and support for families, integrated with the NHS</a:t>
            </a:r>
            <a:endParaRPr lang="en-GB" sz="2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B51F59-F3AE-4B77-BE88-5FF9A71697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46" y="0"/>
            <a:ext cx="4620601" cy="38916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731187-BDD2-437B-B4EA-D5DDA5D931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46" y="3668233"/>
            <a:ext cx="1766011" cy="262985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40B040A-AFA9-461C-B161-86B79D6D5C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036" y="3678867"/>
            <a:ext cx="2063919" cy="263876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E63662B-D1B7-4320-AB51-B9074BD2758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078" y="3668233"/>
            <a:ext cx="1468398" cy="262985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4328613-A15D-4E13-90D5-0C969CDFFF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598" y="3678867"/>
            <a:ext cx="1879527" cy="263024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2D27990-7CB3-4303-ADBF-C0B6FE42886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875" y="3678867"/>
            <a:ext cx="1679823" cy="263876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82FCE11-467E-4A9E-A0AA-902669FF45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8" y="3678867"/>
            <a:ext cx="1724506" cy="263876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FECA587-FED1-4B0C-95AB-316ABBEB0392}"/>
              </a:ext>
            </a:extLst>
          </p:cNvPr>
          <p:cNvSpPr txBox="1"/>
          <p:nvPr/>
        </p:nvSpPr>
        <p:spPr>
          <a:xfrm>
            <a:off x="517246" y="6379323"/>
            <a:ext cx="11452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 Jack (age 24)            Chris (age 25)             Daniel (age 35)          Ryan (age 27)         Joshua (age 23)             Phil (age 30)            </a:t>
            </a:r>
          </a:p>
        </p:txBody>
      </p:sp>
    </p:spTree>
    <p:extLst>
      <p:ext uri="{BB962C8B-B14F-4D97-AF65-F5344CB8AC3E}">
        <p14:creationId xmlns:p14="http://schemas.microsoft.com/office/powerpoint/2010/main" val="2346235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AA3E6E-F087-46A2-A17C-6CF311CC8276}"/>
              </a:ext>
            </a:extLst>
          </p:cNvPr>
          <p:cNvSpPr txBox="1"/>
          <p:nvPr/>
        </p:nvSpPr>
        <p:spPr>
          <a:xfrm>
            <a:off x="627321" y="2399726"/>
            <a:ext cx="11025963" cy="41549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Normal, bright, happy, popular, high functioning young men from close loving families – gambling was their only 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Deaths were 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the result of gambling debt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All started young (underage) – FOBTs and arcade games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Many had been ‘clear’ of gambling for months at a time – and were deliberately re-targeted by the industry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Deaths were very sudden – ‘out of the blue’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Failed by the treatment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We and they were failed by a lack of a public health warning … gambling is a complex and potentially fatal addiction</a:t>
            </a:r>
          </a:p>
        </p:txBody>
      </p:sp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976283C7-FA50-426D-BD62-EE39AB9AB1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24" y="241152"/>
            <a:ext cx="2218120" cy="18682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9316A03-0128-4C1D-A77C-9A81D4FACCDB}"/>
              </a:ext>
            </a:extLst>
          </p:cNvPr>
          <p:cNvSpPr txBox="1"/>
          <p:nvPr/>
        </p:nvSpPr>
        <p:spPr>
          <a:xfrm>
            <a:off x="3019647" y="575090"/>
            <a:ext cx="86336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Gambling with Lives experience challenges the popular model of gambling addiction – co-morbidity, “the same as alcohol and drugs”, focus on finance </a:t>
            </a:r>
          </a:p>
        </p:txBody>
      </p:sp>
    </p:spTree>
    <p:extLst>
      <p:ext uri="{BB962C8B-B14F-4D97-AF65-F5344CB8AC3E}">
        <p14:creationId xmlns:p14="http://schemas.microsoft.com/office/powerpoint/2010/main" val="2283445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69605B1-F2F3-4DA1-89D2-66667B419C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24" y="241152"/>
            <a:ext cx="2218120" cy="1868206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4FD5E73-E640-49DF-BCFE-42EAC437A72D}"/>
              </a:ext>
            </a:extLst>
          </p:cNvPr>
          <p:cNvSpPr txBox="1"/>
          <p:nvPr/>
        </p:nvSpPr>
        <p:spPr>
          <a:xfrm>
            <a:off x="2594344" y="615104"/>
            <a:ext cx="922143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There are 430,000 adult gambling addicts in the UK, with a further 2 million “at risk”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25,000 young people aged 11-16 are addicted to gambling</a:t>
            </a:r>
          </a:p>
          <a:p>
            <a:pPr fontAlgn="base"/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B04E1E-1C1D-4325-8A0D-4321DEE7E344}"/>
              </a:ext>
            </a:extLst>
          </p:cNvPr>
          <p:cNvSpPr txBox="1"/>
          <p:nvPr/>
        </p:nvSpPr>
        <p:spPr>
          <a:xfrm>
            <a:off x="648586" y="2063639"/>
            <a:ext cx="10834577" cy="2308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ase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Gambling is the hidden addiction … but gambling suicide is invisible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More hidden than other addictions – no obvious physical signs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Gambling addicts are 3 - 4 times more likely to attempt to kill themselves than other types of addict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Research in the UK and Hong Kong found that 4-11% of suicides were related to gambling ... equivalent to 250-650 deaths p.a. in the UK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D9B0D12-351A-45DA-8874-ADBF14F8D5F4}"/>
              </a:ext>
            </a:extLst>
          </p:cNvPr>
          <p:cNvSpPr/>
          <p:nvPr/>
        </p:nvSpPr>
        <p:spPr>
          <a:xfrm>
            <a:off x="648585" y="4466281"/>
            <a:ext cx="108345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Severity defined as equivalent to drug and alcohol in 2013 (DSM V)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Intermittent addiction – often free for months then relapse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Severe and sudden risk particularly on relapse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FOBTs and online casino and slot games particularly addictive and correlated with suicide risk</a:t>
            </a:r>
          </a:p>
          <a:p>
            <a:pPr fontAlgn="base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137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92696"/>
            <a:ext cx="857215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i="1" dirty="0"/>
              <a:t>Family members campaign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988841"/>
            <a:ext cx="7886700" cy="4188123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For the inclusion of family members in their relatives’ treatment</a:t>
            </a:r>
          </a:p>
          <a:p>
            <a:r>
              <a:rPr lang="en-GB" dirty="0"/>
              <a:t>For more help for affected family members in their own right</a:t>
            </a:r>
          </a:p>
          <a:p>
            <a:r>
              <a:rPr lang="en-GB" dirty="0"/>
              <a:t>For improved professional training about addiction and its effects on families</a:t>
            </a:r>
          </a:p>
          <a:p>
            <a:r>
              <a:rPr lang="en-GB" dirty="0"/>
              <a:t>For better consideration for family members bereaved as a result of addiction</a:t>
            </a:r>
          </a:p>
          <a:p>
            <a:r>
              <a:rPr lang="en-GB" dirty="0"/>
              <a:t>For legislation that recognises the contribution and rights of family members affected by addiction</a:t>
            </a:r>
          </a:p>
          <a:p>
            <a:endParaRPr lang="en-GB" dirty="0"/>
          </a:p>
          <a:p>
            <a:r>
              <a:rPr lang="en-GB" dirty="0"/>
              <a:t>For more and better treatment for addiction</a:t>
            </a:r>
          </a:p>
          <a:p>
            <a:r>
              <a:rPr lang="en-GB" dirty="0"/>
              <a:t>For greater awareness amongst local or state representatives about how national policy is putting people at risk</a:t>
            </a:r>
          </a:p>
          <a:p>
            <a:r>
              <a:rPr lang="en-GB" dirty="0"/>
              <a:t>Against new local outlets or concentration of outlets for the sale of addictive products; the sale or promotion of addictive products to children or young people; or addiction-relevant local criminal activity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553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A05BF-571F-4251-8403-DCEDD26C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i="1" dirty="0"/>
              <a:t>Thoughts for </a:t>
            </a:r>
            <a:r>
              <a:rPr lang="en-GB" sz="3600" i="1" dirty="0" err="1"/>
              <a:t>AFINet</a:t>
            </a:r>
            <a:endParaRPr lang="en-GB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C09CD-FC41-4B20-8058-03550B821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8191"/>
            <a:ext cx="10515600" cy="4188772"/>
          </a:xfrm>
        </p:spPr>
        <p:txBody>
          <a:bodyPr/>
          <a:lstStyle/>
          <a:p>
            <a:r>
              <a:rPr lang="en-GB" dirty="0"/>
              <a:t>Affected family members may need help and support but ALSO want to campaign</a:t>
            </a:r>
          </a:p>
          <a:p>
            <a:endParaRPr lang="en-GB" dirty="0"/>
          </a:p>
          <a:p>
            <a:r>
              <a:rPr lang="en-GB" dirty="0"/>
              <a:t>Many may ONLY want to campaign</a:t>
            </a:r>
          </a:p>
          <a:p>
            <a:endParaRPr lang="en-GB" dirty="0"/>
          </a:p>
          <a:p>
            <a:r>
              <a:rPr lang="en-GB" dirty="0"/>
              <a:t>Does </a:t>
            </a:r>
            <a:r>
              <a:rPr lang="en-GB" dirty="0" err="1"/>
              <a:t>AFINet</a:t>
            </a:r>
            <a:r>
              <a:rPr lang="en-GB" dirty="0"/>
              <a:t> have anything to offer these groups?</a:t>
            </a:r>
          </a:p>
          <a:p>
            <a:endParaRPr lang="en-GB" dirty="0"/>
          </a:p>
          <a:p>
            <a:r>
              <a:rPr lang="en-GB" dirty="0"/>
              <a:t>Should the basis of </a:t>
            </a:r>
            <a:r>
              <a:rPr lang="en-GB" dirty="0" err="1"/>
              <a:t>AFINet</a:t>
            </a:r>
            <a:r>
              <a:rPr lang="en-GB" dirty="0"/>
              <a:t> be broader than it is?</a:t>
            </a:r>
          </a:p>
        </p:txBody>
      </p:sp>
    </p:spTree>
    <p:extLst>
      <p:ext uri="{BB962C8B-B14F-4D97-AF65-F5344CB8AC3E}">
        <p14:creationId xmlns:p14="http://schemas.microsoft.com/office/powerpoint/2010/main" val="798166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99B43-32FC-42F0-A742-CC02443F8A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1731" y="1306922"/>
            <a:ext cx="6528391" cy="1810523"/>
          </a:xfrm>
        </p:spPr>
        <p:txBody>
          <a:bodyPr>
            <a:no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Liz &amp; Charles Ritchie</a:t>
            </a:r>
            <a:b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www.gamblingwithlives.org</a:t>
            </a:r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info@gamblingwithlives.org</a:t>
            </a:r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07864 299158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B51F59-F3AE-4B77-BE88-5FF9A71697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38" y="7335"/>
            <a:ext cx="4743077" cy="39948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731187-BDD2-437B-B4EA-D5DDA5D9315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38" y="3732029"/>
            <a:ext cx="1766011" cy="262985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40B040A-AFA9-461C-B161-86B79D6D5C6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202" y="3732029"/>
            <a:ext cx="2063919" cy="263876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E63662B-D1B7-4320-AB51-B9074BD2758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890" y="3732029"/>
            <a:ext cx="1468398" cy="262985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4328613-A15D-4E13-90D5-0C969CDFFF3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057" y="3740555"/>
            <a:ext cx="1879527" cy="263024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2D27990-7CB3-4303-ADBF-C0B6FE42886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4819" y="3732029"/>
            <a:ext cx="1679823" cy="263876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82FCE11-467E-4A9E-A0AA-902669FF45D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7353" y="3740555"/>
            <a:ext cx="1724506" cy="263876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7147D31-0733-478B-9F8E-72649FAE7FF9}"/>
              </a:ext>
            </a:extLst>
          </p:cNvPr>
          <p:cNvSpPr txBox="1"/>
          <p:nvPr/>
        </p:nvSpPr>
        <p:spPr>
          <a:xfrm>
            <a:off x="580141" y="6379323"/>
            <a:ext cx="11059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       Jack                            Chris                          Daniel                            Ryan                      Joshua                             Phil            </a:t>
            </a:r>
          </a:p>
        </p:txBody>
      </p:sp>
    </p:spTree>
    <p:extLst>
      <p:ext uri="{BB962C8B-B14F-4D97-AF65-F5344CB8AC3E}">
        <p14:creationId xmlns:p14="http://schemas.microsoft.com/office/powerpoint/2010/main" val="414545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519</Words>
  <Application>Microsoft Office PowerPoint</Application>
  <PresentationFormat>Widescreen</PresentationFormat>
  <Paragraphs>51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Gambling with Lives Broadening the Basis of AFINet </vt:lpstr>
      <vt:lpstr>Set up by families bereaved by gambling related suicides to: </vt:lpstr>
      <vt:lpstr>PowerPoint Presentation</vt:lpstr>
      <vt:lpstr>PowerPoint Presentation</vt:lpstr>
      <vt:lpstr>Family members campaign </vt:lpstr>
      <vt:lpstr>Thoughts for AFINet</vt:lpstr>
      <vt:lpstr>Liz &amp; Charles Ritchie  www.gamblingwithlives.org info@gamblingwithlives.org 07864 299158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Gambling With Lives Broadening the Basis of AFINet </dc:title>
  <dc:creator>Jim Orford</dc:creator>
  <cp:lastModifiedBy>Jim Orford</cp:lastModifiedBy>
  <cp:revision>6</cp:revision>
  <dcterms:created xsi:type="dcterms:W3CDTF">2018-11-06T09:48:13Z</dcterms:created>
  <dcterms:modified xsi:type="dcterms:W3CDTF">2018-11-08T09:23:56Z</dcterms:modified>
</cp:coreProperties>
</file>